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3"/>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363" r:id="rId19"/>
    <p:sldId id="338" r:id="rId20"/>
    <p:sldId id="335" r:id="rId21"/>
    <p:sldId id="361" r:id="rId22"/>
    <p:sldId id="299" r:id="rId23"/>
    <p:sldId id="358" r:id="rId24"/>
    <p:sldId id="359" r:id="rId25"/>
    <p:sldId id="288" r:id="rId26"/>
    <p:sldId id="337" r:id="rId27"/>
    <p:sldId id="301" r:id="rId28"/>
    <p:sldId id="312" r:id="rId29"/>
    <p:sldId id="364" r:id="rId30"/>
    <p:sldId id="314" r:id="rId31"/>
    <p:sldId id="366" r:id="rId32"/>
    <p:sldId id="369" r:id="rId33"/>
    <p:sldId id="368" r:id="rId34"/>
    <p:sldId id="371" r:id="rId35"/>
    <p:sldId id="372" r:id="rId36"/>
    <p:sldId id="373" r:id="rId37"/>
    <p:sldId id="333" r:id="rId38"/>
    <p:sldId id="334" r:id="rId39"/>
    <p:sldId id="307" r:id="rId40"/>
    <p:sldId id="308" r:id="rId41"/>
    <p:sldId id="309" r:id="rId42"/>
    <p:sldId id="310" r:id="rId43"/>
    <p:sldId id="311" r:id="rId44"/>
    <p:sldId id="331" r:id="rId45"/>
    <p:sldId id="352" r:id="rId46"/>
    <p:sldId id="353" r:id="rId47"/>
    <p:sldId id="354" r:id="rId48"/>
    <p:sldId id="362" r:id="rId49"/>
    <p:sldId id="365" r:id="rId50"/>
    <p:sldId id="367" r:id="rId51"/>
    <p:sldId id="276" r:id="rId52"/>
  </p:sldIdLst>
  <p:sldSz cx="9144000" cy="5143500" type="screen16x9"/>
  <p:notesSz cx="6858000" cy="9144000"/>
  <p:embeddedFontLst>
    <p:embeddedFont>
      <p:font typeface="Abadi" panose="020B0604020104020204" pitchFamily="34" charset="0"/>
      <p:regular r:id="rId54"/>
    </p:embeddedFont>
    <p:embeddedFont>
      <p:font typeface="Calibri" panose="020F0502020204030204" pitchFamily="34" charset="0"/>
      <p:regular r:id="rId55"/>
      <p:bold r:id="rId56"/>
      <p:italic r:id="rId57"/>
      <p:boldItalic r:id="rId58"/>
    </p:embeddedFont>
    <p:embeddedFont>
      <p:font typeface="Tenorite" panose="00000500000000000000" pitchFamily="2" charset="0"/>
      <p:regular r:id="rId59"/>
      <p:bold r:id="rId60"/>
      <p:italic r:id="rId61"/>
      <p:boldItalic r:id="rId62"/>
    </p:embeddedFont>
    <p:embeddedFont>
      <p:font typeface="Trebuchet MS" panose="020B0603020202020204" pitchFamily="3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3090" autoAdjust="0"/>
  </p:normalViewPr>
  <p:slideViewPr>
    <p:cSldViewPr snapToGrid="0">
      <p:cViewPr varScale="1">
        <p:scale>
          <a:sx n="113" d="100"/>
          <a:sy n="113" d="100"/>
        </p:scale>
        <p:origin x="157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ata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95.svg"/></Relationships>
</file>

<file path=ppt/diagrams/_rels/data1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4" Type="http://schemas.openxmlformats.org/officeDocument/2006/relationships/image" Target="../media/image144.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95.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4" Type="http://schemas.openxmlformats.org/officeDocument/2006/relationships/image" Target="../media/image1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 and considering user feedback for post editing and deletion</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Displaying relevant tagged posts, improving search and filter functionality based on user feedback</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b="0" i="0" dirty="0"/>
            <a:t>Intuitive and easy navigation</a:t>
          </a:r>
          <a:r>
            <a:rPr lang="en-GB" dirty="0"/>
            <a:t>:</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User-friendly interface for post and tag management</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together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1" i="0" dirty="0"/>
            <a:t>Professional Issues:</a:t>
          </a:r>
          <a:endParaRPr lang="en-US" b="1" dirty="0"/>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1" i="0" dirty="0"/>
            <a:t>Ethical Issues:</a:t>
          </a:r>
          <a:endParaRPr lang="en-US" b="1" dirty="0"/>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1" i="0" dirty="0"/>
            <a:t>Legal Issues:</a:t>
          </a:r>
          <a:endParaRPr lang="en-US" b="1" dirty="0"/>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dirty="0"/>
            <a:t>Licensing</a:t>
          </a:r>
          <a:endParaRPr lang="en-US" dirty="0"/>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05310DC8-3E77-46E2-9C18-9F1BB76B2C40}">
      <dgm:prSet/>
      <dgm:spPr/>
      <dgm:t>
        <a:bodyPr/>
        <a:lstStyle/>
        <a:p>
          <a:pPr>
            <a:lnSpc>
              <a:spcPct val="100000"/>
            </a:lnSpc>
          </a:pPr>
          <a:r>
            <a:rPr lang="en-GB" b="0" i="0" dirty="0"/>
            <a:t>Data Ownership</a:t>
          </a:r>
          <a:endParaRPr lang="en-US" dirty="0"/>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1" i="0" dirty="0"/>
            <a:t>Social Issues:</a:t>
          </a:r>
          <a:endParaRPr lang="en-US" b="1" dirty="0"/>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dirty="0"/>
            <a:t>Free Text Content and Content Sharing</a:t>
          </a:r>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37D4A617-D10E-4B88-8E30-1570CE9C3790}" srcId="{061D6E9C-4271-49F4-8BA3-E7773160768A}" destId="{2964117D-0C27-4A17-9A57-4F0DD0AD8C20}" srcOrd="1" destOrd="0" parTransId="{C84DD16D-96CB-4B98-A22E-C08DFAAA937D}" sibTransId="{FF55F2BD-5386-470B-BD59-34AB3D0EA35B}"/>
    <dgm:cxn modelId="{CE91001B-DAEE-4F5E-B715-85350A4770B6}" srcId="{98495A28-3424-418A-8B89-D929BFF72E12}" destId="{6F1FA7BC-2BD7-4E5F-974B-A3BCE7F80AD4}" srcOrd="2" destOrd="0" parTransId="{16FC4905-9A2C-4035-AFA1-F5581075A046}" sibTransId="{03E8AF30-10AB-4F7D-B41A-7300BCAFDA2D}"/>
    <dgm:cxn modelId="{1EB0801F-6105-47DF-A49F-799885C9036E}" srcId="{C6CD3616-39E0-4AC4-823B-A74DE2EEB0A8}" destId="{812BBAB9-809A-451C-8D77-25EF9C697DDE}" srcOrd="3"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9F097642-A31E-4BAA-B490-FC8893327C86}" type="presOf" srcId="{812BBAB9-809A-451C-8D77-25EF9C697DDE}" destId="{BA02959E-645A-4906-9A74-B7B8EB98BCD6}" srcOrd="0" destOrd="3"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1"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2" presId="urn:microsoft.com/office/officeart/2018/2/layout/IconLabelDescriptionList"/>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A9A023A0-4AB9-4CA4-9798-D1C0C7494072}" srcId="{6F1FA7BC-2BD7-4E5F-974B-A3BCE7F80AD4}" destId="{05310DC8-3E77-46E2-9C18-9F1BB76B2C40}" srcOrd="1"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62FD9FEC-75F2-4DD7-AC77-C3518AD4AB9F}" srcId="{6F1FA7BC-2BD7-4E5F-974B-A3BCE7F80AD4}" destId="{37E04AF7-20B4-4B2A-B7CA-A91F60B48E1A}" srcOrd="2" destOrd="0" parTransId="{DF59617B-9F5D-4F23-8AB3-FE78535DFF86}" sibTransId="{F882B990-488A-4B4D-87E6-5D8658C925AC}"/>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custT="1"/>
      <dgm:spPr/>
      <dgm:t>
        <a:bodyPr/>
        <a:lstStyle/>
        <a:p>
          <a:r>
            <a:rPr lang="en-GB" sz="900" dirty="0"/>
            <a:t>Measure: User management, moderation, analysis</a:t>
          </a:r>
          <a:endParaRPr lang="en-US" sz="900" dirty="0"/>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custT="1"/>
      <dgm:spPr/>
      <dgm:t>
        <a:bodyPr/>
        <a:lstStyle/>
        <a:p>
          <a:r>
            <a:rPr lang="en-GB" sz="900" dirty="0"/>
            <a:t>Objective: Streamline administration</a:t>
          </a:r>
          <a:endParaRPr lang="en-US" sz="900" dirty="0"/>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7">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7">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7">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7">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7">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7">
        <dgm:presLayoutVars>
          <dgm:bulletEnabled val="1"/>
        </dgm:presLayoutVars>
      </dgm:prSet>
      <dgm:spPr/>
    </dgm:pt>
    <dgm:pt modelId="{3E721121-E9B7-4FAE-BAF9-50616D3BF0A3}" type="pres">
      <dgm:prSet presAssocID="{AA7B5427-2BEF-4F36-81A5-6CA858B98172}" presName="sp" presStyleCnt="0"/>
      <dgm:spPr/>
    </dgm:pt>
    <dgm:pt modelId="{06718BE4-E49B-4BF8-8AB1-6BDF0228939E}" type="pres">
      <dgm:prSet presAssocID="{644A79A7-AB18-44D1-9D55-EB90880844DB}" presName="linNode" presStyleCnt="0"/>
      <dgm:spPr/>
    </dgm:pt>
    <dgm:pt modelId="{C612A1E2-52D1-41A2-9DE8-1E3CA2B20A43}" type="pres">
      <dgm:prSet presAssocID="{644A79A7-AB18-44D1-9D55-EB90880844DB}" presName="parentText" presStyleLbl="node1" presStyleIdx="3" presStyleCnt="7">
        <dgm:presLayoutVars>
          <dgm:chMax val="1"/>
          <dgm:bulletEnabled val="1"/>
        </dgm:presLayoutVars>
      </dgm:prSet>
      <dgm:spPr/>
    </dgm:pt>
    <dgm:pt modelId="{AA9C79CB-D817-4114-841F-C5A03CE720C1}" type="pres">
      <dgm:prSet presAssocID="{644A79A7-AB18-44D1-9D55-EB90880844DB}" presName="descendantText" presStyleLbl="alignAccFollowNode1" presStyleIdx="3" presStyleCnt="7">
        <dgm:presLayoutVars>
          <dgm:bulletEnabled val="1"/>
        </dgm:presLayoutVars>
      </dgm:prSet>
      <dgm:spPr/>
    </dgm:pt>
    <dgm:pt modelId="{EF5EC24E-B55B-497B-B0B0-D5AA06EC084B}" type="pres">
      <dgm:prSet presAssocID="{65C174D0-B531-4659-BC0D-552D42068B43}"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4" presStyleCnt="7">
        <dgm:presLayoutVars>
          <dgm:chMax val="1"/>
          <dgm:bulletEnabled val="1"/>
        </dgm:presLayoutVars>
      </dgm:prSet>
      <dgm:spPr/>
    </dgm:pt>
    <dgm:pt modelId="{2B80E3EE-0B31-4004-B686-500B8A223E17}" type="pres">
      <dgm:prSet presAssocID="{8560F9F7-8214-48E8-9D44-61D8DADC33A4}" presName="descendantText" presStyleLbl="alignAccFollowNode1" presStyleIdx="4" presStyleCnt="7">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5" presStyleCnt="7">
        <dgm:presLayoutVars>
          <dgm:chMax val="1"/>
          <dgm:bulletEnabled val="1"/>
        </dgm:presLayoutVars>
      </dgm:prSet>
      <dgm:spPr/>
    </dgm:pt>
    <dgm:pt modelId="{C9990644-9916-4C09-AD1C-D8BC9A7CFA21}" type="pres">
      <dgm:prSet presAssocID="{6C83C3F2-ECCA-426A-818D-B0C3E02E48C5}" presName="descendantText" presStyleLbl="alignAccFollowNode1" presStyleIdx="5" presStyleCnt="7">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6" presStyleCnt="7">
        <dgm:presLayoutVars>
          <dgm:chMax val="1"/>
          <dgm:bulletEnabled val="1"/>
        </dgm:presLayoutVars>
      </dgm:prSet>
      <dgm:spPr/>
    </dgm:pt>
    <dgm:pt modelId="{49CDC7FB-1C6C-4696-A6F9-9C114BDA3C4C}" type="pres">
      <dgm:prSet presAssocID="{26D12F0A-90D5-4280-9B2A-D3E04B05CAF5}" presName="descendantText" presStyleLbl="alignAccFollowNode1" presStyleIdx="6" presStyleCnt="7">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25F3D529-BFC6-49C7-BD95-9B0C88209C2C}" type="presOf" srcId="{644A79A7-AB18-44D1-9D55-EB90880844DB}" destId="{C612A1E2-52D1-41A2-9DE8-1E3CA2B20A43}" srcOrd="0" destOrd="0" presId="urn:microsoft.com/office/officeart/2005/8/layout/vList5"/>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5"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55ED6A6B-B933-4A7A-A457-7A519330703B}" type="presOf" srcId="{FF6BA7AE-36DC-4231-A82F-B139984A49E3}" destId="{AA9C79CB-D817-4114-841F-C5A03CE720C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CDED205A-AC6D-4740-9980-03D1CBDC16F2}" type="presOf" srcId="{8055E970-7442-4F45-9EFA-68FFF04D15F0}" destId="{AA9C79CB-D817-4114-841F-C5A03CE720C1}" srcOrd="0" destOrd="0" presId="urn:microsoft.com/office/officeart/2005/8/layout/vList5"/>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9FEA1B5-FDE1-4738-BF5D-86BE13140D1B}" srcId="{644A79A7-AB18-44D1-9D55-EB90880844DB}" destId="{FF6BA7AE-36DC-4231-A82F-B139984A49E3}" srcOrd="1" destOrd="0" parTransId="{B1E704F2-A298-464D-85D6-EF14EBC681F7}" sibTransId="{CE6EB8A4-8A8D-42DE-8EA6-87453E60F3DB}"/>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1ECE63B2-5388-4D24-9781-D5617667EE39}" type="presParOf" srcId="{28AA68F4-5B3C-4102-8D49-D49355B7ADB9}" destId="{06718BE4-E49B-4BF8-8AB1-6BDF0228939E}" srcOrd="6" destOrd="0" presId="urn:microsoft.com/office/officeart/2005/8/layout/vList5"/>
    <dgm:cxn modelId="{DD42BD31-B734-4F8A-B699-88A65DAD08F8}" type="presParOf" srcId="{06718BE4-E49B-4BF8-8AB1-6BDF0228939E}" destId="{C612A1E2-52D1-41A2-9DE8-1E3CA2B20A43}" srcOrd="0" destOrd="0" presId="urn:microsoft.com/office/officeart/2005/8/layout/vList5"/>
    <dgm:cxn modelId="{A04B5165-FB02-464D-86CA-7CCE3126B3B1}" type="presParOf" srcId="{06718BE4-E49B-4BF8-8AB1-6BDF0228939E}" destId="{AA9C79CB-D817-4114-841F-C5A03CE720C1}" srcOrd="1" destOrd="0" presId="urn:microsoft.com/office/officeart/2005/8/layout/vList5"/>
    <dgm:cxn modelId="{696068BD-749C-46ED-BC4B-D77C92B8D7C8}" type="presParOf" srcId="{28AA68F4-5B3C-4102-8D49-D49355B7ADB9}" destId="{EF5EC24E-B55B-497B-B0B0-D5AA06EC084B}" srcOrd="7" destOrd="0" presId="urn:microsoft.com/office/officeart/2005/8/layout/vList5"/>
    <dgm:cxn modelId="{8FBFBDE6-BC59-4F64-9302-B50F37C99D47}" type="presParOf" srcId="{28AA68F4-5B3C-4102-8D49-D49355B7ADB9}" destId="{779280DF-9205-4362-945C-62B7E8B055DC}" srcOrd="8"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9" destOrd="0" presId="urn:microsoft.com/office/officeart/2005/8/layout/vList5"/>
    <dgm:cxn modelId="{078EA988-F462-47C2-B616-AC359DF24C70}" type="presParOf" srcId="{28AA68F4-5B3C-4102-8D49-D49355B7ADB9}" destId="{CF3BE1A2-D5F4-4200-82DF-16D21726A124}" srcOrd="10"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11" destOrd="0" presId="urn:microsoft.com/office/officeart/2005/8/layout/vList5"/>
    <dgm:cxn modelId="{BAE64EE8-0BE3-4623-85A4-F63B37DF9DC7}" type="presParOf" srcId="{28AA68F4-5B3C-4102-8D49-D49355B7ADB9}" destId="{61F86309-A584-4FD8-A44F-96950EF46D83}" srcOrd="12"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24786"/>
        <a:ext cx="2498024" cy="601077"/>
      </dsp:txXfrm>
    </dsp:sp>
    <dsp:sp modelId="{25781B6C-55ED-44F0-8CA4-2C1A372BA60D}">
      <dsp:nvSpPr>
        <dsp:cNvPr id="0" name=""/>
        <dsp:cNvSpPr/>
      </dsp:nvSpPr>
      <dsp:spPr>
        <a:xfrm>
          <a:off x="2562"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625863"/>
        <a:ext cx="2498024" cy="2053260"/>
      </dsp:txXfrm>
    </dsp:sp>
    <dsp:sp modelId="{31B57C7F-BD87-4AB6-B652-42FEBC779775}">
      <dsp:nvSpPr>
        <dsp:cNvPr id="0" name=""/>
        <dsp:cNvSpPr/>
      </dsp:nvSpPr>
      <dsp:spPr>
        <a:xfrm>
          <a:off x="2850309"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24786"/>
        <a:ext cx="2498024" cy="601077"/>
      </dsp:txXfrm>
    </dsp:sp>
    <dsp:sp modelId="{948D27EC-DAE8-47EA-A785-7DA21824B9B3}">
      <dsp:nvSpPr>
        <dsp:cNvPr id="0" name=""/>
        <dsp:cNvSpPr/>
      </dsp:nvSpPr>
      <dsp:spPr>
        <a:xfrm>
          <a:off x="2850309"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 and considering user feedback for post editing and deletion</a:t>
          </a:r>
          <a:r>
            <a:rPr lang="en-GB" sz="1700" kern="1200" dirty="0"/>
            <a:t>.</a:t>
          </a:r>
          <a:endParaRPr lang="en-US" sz="1700" kern="1200" dirty="0"/>
        </a:p>
      </dsp:txBody>
      <dsp:txXfrm>
        <a:off x="2850309" y="625863"/>
        <a:ext cx="2498024" cy="2053260"/>
      </dsp:txXfrm>
    </dsp:sp>
    <dsp:sp modelId="{0CFB94D1-6F85-4C25-9AFC-EB8E6DABC15E}">
      <dsp:nvSpPr>
        <dsp:cNvPr id="0" name=""/>
        <dsp:cNvSpPr/>
      </dsp:nvSpPr>
      <dsp:spPr>
        <a:xfrm>
          <a:off x="5698057"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4786"/>
        <a:ext cx="2498024" cy="601077"/>
      </dsp:txXfrm>
    </dsp:sp>
    <dsp:sp modelId="{7C3727A3-62FA-4FEB-B4D1-28708E5352E2}">
      <dsp:nvSpPr>
        <dsp:cNvPr id="0" name=""/>
        <dsp:cNvSpPr/>
      </dsp:nvSpPr>
      <dsp:spPr>
        <a:xfrm>
          <a:off x="5698057"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Displaying relevant tagged posts, improving search and filter functionality based on user feedback</a:t>
          </a:r>
          <a:r>
            <a:rPr lang="en-GB" sz="1700" kern="1200" dirty="0"/>
            <a:t>.</a:t>
          </a:r>
          <a:endParaRPr lang="en-US" sz="1700" kern="1200" dirty="0"/>
        </a:p>
      </dsp:txBody>
      <dsp:txXfrm>
        <a:off x="5698057" y="625863"/>
        <a:ext cx="2498024" cy="20532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Data security and user authorization</a:t>
          </a:r>
          <a:r>
            <a:rPr lang="en-GB" sz="2000" kern="1200" dirty="0"/>
            <a:t>:</a:t>
          </a:r>
          <a:endParaRPr lang="en-US" sz="2000" kern="1200" dirty="0"/>
        </a:p>
      </dsp:txBody>
      <dsp:txXfrm>
        <a:off x="2562" y="188983"/>
        <a:ext cx="2498024" cy="695027"/>
      </dsp:txXfrm>
    </dsp:sp>
    <dsp:sp modelId="{25781B6C-55ED-44F0-8CA4-2C1A372BA60D}">
      <dsp:nvSpPr>
        <dsp:cNvPr id="0" name=""/>
        <dsp:cNvSpPr/>
      </dsp:nvSpPr>
      <dsp:spPr>
        <a:xfrm>
          <a:off x="2562"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Data security and user authorization</a:t>
          </a:r>
          <a:endParaRPr lang="en-US" sz="2000" kern="1200" dirty="0"/>
        </a:p>
      </dsp:txBody>
      <dsp:txXfrm>
        <a:off x="2562" y="884010"/>
        <a:ext cx="2498024" cy="1630916"/>
      </dsp:txXfrm>
    </dsp:sp>
    <dsp:sp modelId="{31B57C7F-BD87-4AB6-B652-42FEBC779775}">
      <dsp:nvSpPr>
        <dsp:cNvPr id="0" name=""/>
        <dsp:cNvSpPr/>
      </dsp:nvSpPr>
      <dsp:spPr>
        <a:xfrm>
          <a:off x="2850309"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Intuitive and easy navigation</a:t>
          </a:r>
          <a:r>
            <a:rPr lang="en-GB" sz="2000" kern="1200" dirty="0"/>
            <a:t>:</a:t>
          </a:r>
          <a:endParaRPr lang="en-US" sz="2000" kern="1200" dirty="0"/>
        </a:p>
      </dsp:txBody>
      <dsp:txXfrm>
        <a:off x="2850309" y="188983"/>
        <a:ext cx="2498024" cy="695027"/>
      </dsp:txXfrm>
    </dsp:sp>
    <dsp:sp modelId="{948D27EC-DAE8-47EA-A785-7DA21824B9B3}">
      <dsp:nvSpPr>
        <dsp:cNvPr id="0" name=""/>
        <dsp:cNvSpPr/>
      </dsp:nvSpPr>
      <dsp:spPr>
        <a:xfrm>
          <a:off x="2850309"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User-friendly interface for post and tag management</a:t>
          </a:r>
          <a:r>
            <a:rPr lang="en-GB" sz="2000" kern="1200" dirty="0"/>
            <a:t>.</a:t>
          </a:r>
          <a:endParaRPr lang="en-US" sz="2000" kern="1200" dirty="0"/>
        </a:p>
      </dsp:txBody>
      <dsp:txXfrm>
        <a:off x="2850309" y="884010"/>
        <a:ext cx="2498024" cy="1630916"/>
      </dsp:txXfrm>
    </dsp:sp>
    <dsp:sp modelId="{0CFB94D1-6F85-4C25-9AFC-EB8E6DABC15E}">
      <dsp:nvSpPr>
        <dsp:cNvPr id="0" name=""/>
        <dsp:cNvSpPr/>
      </dsp:nvSpPr>
      <dsp:spPr>
        <a:xfrm>
          <a:off x="5698057"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Understandable insights from data</a:t>
          </a:r>
          <a:r>
            <a:rPr lang="en-GB" sz="2000" kern="1200" dirty="0"/>
            <a:t>:</a:t>
          </a:r>
          <a:endParaRPr lang="en-US" sz="2000" kern="1200" dirty="0"/>
        </a:p>
      </dsp:txBody>
      <dsp:txXfrm>
        <a:off x="5698057" y="188983"/>
        <a:ext cx="2498024" cy="695027"/>
      </dsp:txXfrm>
    </dsp:sp>
    <dsp:sp modelId="{7C3727A3-62FA-4FEB-B4D1-28708E5352E2}">
      <dsp:nvSpPr>
        <dsp:cNvPr id="0" name=""/>
        <dsp:cNvSpPr/>
      </dsp:nvSpPr>
      <dsp:spPr>
        <a:xfrm>
          <a:off x="5698057"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Visually appealing and informative graph visualization</a:t>
          </a:r>
          <a:r>
            <a:rPr lang="en-GB" sz="2000" kern="1200" dirty="0"/>
            <a:t>.</a:t>
          </a:r>
          <a:endParaRPr lang="en-US" sz="2000" kern="1200" dirty="0"/>
        </a:p>
      </dsp:txBody>
      <dsp:txXfrm>
        <a:off x="5698057" y="884010"/>
        <a:ext cx="2498024" cy="16309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together</a:t>
          </a:r>
          <a:endParaRPr lang="en-US" sz="1300" kern="1200" cap="none" dirty="0"/>
        </a:p>
      </dsp:txBody>
      <dsp:txXfrm>
        <a:off x="4273131" y="1957073"/>
        <a:ext cx="241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922"/>
          <a:ext cx="627663" cy="627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Professional Issues:</a:t>
          </a:r>
          <a:endParaRPr lang="en-US" sz="1500" b="1" kern="1200" dirty="0"/>
        </a:p>
      </dsp:txBody>
      <dsp:txXfrm>
        <a:off x="4092" y="744570"/>
        <a:ext cx="1793325" cy="268998"/>
      </dsp:txXfrm>
    </dsp:sp>
    <dsp:sp modelId="{BA02959E-645A-4906-9A74-B7B8EB98BCD6}">
      <dsp:nvSpPr>
        <dsp:cNvPr id="0" name=""/>
        <dsp:cNvSpPr/>
      </dsp:nvSpPr>
      <dsp:spPr>
        <a:xfrm>
          <a:off x="4092"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Integrating BCS Code of Conduct</a:t>
          </a:r>
          <a:endParaRPr lang="en-US" sz="1200" kern="1200" dirty="0"/>
        </a:p>
        <a:p>
          <a:pPr marL="0" lvl="0" indent="0" algn="l" defTabSz="533400">
            <a:lnSpc>
              <a:spcPct val="100000"/>
            </a:lnSpc>
            <a:spcBef>
              <a:spcPct val="0"/>
            </a:spcBef>
            <a:spcAft>
              <a:spcPct val="35000"/>
            </a:spcAft>
            <a:buNone/>
          </a:pPr>
          <a:r>
            <a:rPr lang="en-GB" sz="1200" b="0" i="0" kern="1200" dirty="0"/>
            <a:t>Confidentiality and data privacy</a:t>
          </a:r>
          <a:endParaRPr lang="en-US" sz="1200" kern="1200" dirty="0"/>
        </a:p>
        <a:p>
          <a:pPr marL="0" lvl="0" indent="0" algn="l" defTabSz="533400">
            <a:lnSpc>
              <a:spcPct val="100000"/>
            </a:lnSpc>
            <a:spcBef>
              <a:spcPct val="0"/>
            </a:spcBef>
            <a:spcAft>
              <a:spcPct val="35000"/>
            </a:spcAft>
            <a:buNone/>
          </a:pPr>
          <a:r>
            <a:rPr lang="en-GB" sz="1200" b="0" i="0" kern="1200" dirty="0"/>
            <a:t>Compliance with industry regulations</a:t>
          </a:r>
          <a:endParaRPr lang="en-US" sz="1200" kern="1200" dirty="0"/>
        </a:p>
        <a:p>
          <a:pPr marL="0" lvl="0" indent="0" algn="l" defTabSz="533400">
            <a:lnSpc>
              <a:spcPct val="100000"/>
            </a:lnSpc>
            <a:spcBef>
              <a:spcPct val="0"/>
            </a:spcBef>
            <a:spcAft>
              <a:spcPct val="35000"/>
            </a:spcAft>
            <a:buNone/>
          </a:pPr>
          <a:r>
            <a:rPr lang="en-GB" sz="1200" b="0" i="0" kern="1200" dirty="0"/>
            <a:t>User accountability and responsibility</a:t>
          </a:r>
          <a:endParaRPr lang="en-US" sz="1200" kern="1200" dirty="0"/>
        </a:p>
      </dsp:txBody>
      <dsp:txXfrm>
        <a:off x="4092" y="1067515"/>
        <a:ext cx="1793325" cy="1630709"/>
      </dsp:txXfrm>
    </dsp:sp>
    <dsp:sp modelId="{2ABDDAD3-B957-4C47-A2E9-CA7D663800DC}">
      <dsp:nvSpPr>
        <dsp:cNvPr id="0" name=""/>
        <dsp:cNvSpPr/>
      </dsp:nvSpPr>
      <dsp:spPr>
        <a:xfrm>
          <a:off x="2111249" y="922"/>
          <a:ext cx="627663" cy="627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Ethical Issues:</a:t>
          </a:r>
          <a:endParaRPr lang="en-US" sz="1500" b="1" kern="1200" dirty="0"/>
        </a:p>
      </dsp:txBody>
      <dsp:txXfrm>
        <a:off x="2111249" y="744570"/>
        <a:ext cx="1793325" cy="268998"/>
      </dsp:txXfrm>
    </dsp:sp>
    <dsp:sp modelId="{6DE75665-55D5-4694-8FB1-0E0A335AC5E4}">
      <dsp:nvSpPr>
        <dsp:cNvPr id="0" name=""/>
        <dsp:cNvSpPr/>
      </dsp:nvSpPr>
      <dsp:spPr>
        <a:xfrm>
          <a:off x="2111249"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a:t>Preventing Unethical Practices</a:t>
          </a:r>
          <a:endParaRPr lang="en-US" sz="1200" kern="1200"/>
        </a:p>
        <a:p>
          <a:pPr marL="0" lvl="0" indent="0" algn="l" defTabSz="533400">
            <a:lnSpc>
              <a:spcPct val="100000"/>
            </a:lnSpc>
            <a:spcBef>
              <a:spcPct val="0"/>
            </a:spcBef>
            <a:spcAft>
              <a:spcPct val="35000"/>
            </a:spcAft>
            <a:buNone/>
          </a:pPr>
          <a:r>
            <a:rPr lang="en-GB" sz="1200" b="0" i="0" kern="1200" dirty="0"/>
            <a:t>Commenting for Relative Feed (Gamification)</a:t>
          </a:r>
          <a:endParaRPr lang="en-US" sz="1200" kern="1200" dirty="0"/>
        </a:p>
        <a:p>
          <a:pPr marL="0" lvl="0" indent="0" algn="l" defTabSz="533400">
            <a:lnSpc>
              <a:spcPct val="100000"/>
            </a:lnSpc>
            <a:spcBef>
              <a:spcPct val="0"/>
            </a:spcBef>
            <a:spcAft>
              <a:spcPct val="35000"/>
            </a:spcAft>
            <a:buNone/>
          </a:pPr>
          <a:r>
            <a:rPr lang="en-GB" sz="1200" b="0" i="0" kern="1200"/>
            <a:t>Plagiarism</a:t>
          </a:r>
          <a:endParaRPr lang="en-US" sz="1200" kern="1200"/>
        </a:p>
      </dsp:txBody>
      <dsp:txXfrm>
        <a:off x="2111249" y="1067515"/>
        <a:ext cx="1793325" cy="1630709"/>
      </dsp:txXfrm>
    </dsp:sp>
    <dsp:sp modelId="{2DA3E522-9297-4A95-B7A5-E9848FF20E3B}">
      <dsp:nvSpPr>
        <dsp:cNvPr id="0" name=""/>
        <dsp:cNvSpPr/>
      </dsp:nvSpPr>
      <dsp:spPr>
        <a:xfrm>
          <a:off x="4218406" y="922"/>
          <a:ext cx="627663" cy="627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Legal Issues:</a:t>
          </a:r>
          <a:endParaRPr lang="en-US" sz="1500" b="1" kern="1200" dirty="0"/>
        </a:p>
      </dsp:txBody>
      <dsp:txXfrm>
        <a:off x="4218406" y="744570"/>
        <a:ext cx="1793325" cy="268998"/>
      </dsp:txXfrm>
    </dsp:sp>
    <dsp:sp modelId="{93CEF3EC-2FA8-4188-A484-23722400509E}">
      <dsp:nvSpPr>
        <dsp:cNvPr id="0" name=""/>
        <dsp:cNvSpPr/>
      </dsp:nvSpPr>
      <dsp:spPr>
        <a:xfrm>
          <a:off x="4218406"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Licensing</a:t>
          </a:r>
          <a:endParaRPr lang="en-US" sz="1200" kern="1200" dirty="0"/>
        </a:p>
        <a:p>
          <a:pPr marL="0" lvl="0" indent="0" algn="l" defTabSz="533400">
            <a:lnSpc>
              <a:spcPct val="100000"/>
            </a:lnSpc>
            <a:spcBef>
              <a:spcPct val="0"/>
            </a:spcBef>
            <a:spcAft>
              <a:spcPct val="35000"/>
            </a:spcAft>
            <a:buNone/>
          </a:pPr>
          <a:r>
            <a:rPr lang="en-GB" sz="1200" b="0" i="0" kern="1200" dirty="0"/>
            <a:t>Data Ownership</a:t>
          </a:r>
          <a:endParaRPr lang="en-US" sz="1200" kern="1200" dirty="0"/>
        </a:p>
        <a:p>
          <a:pPr marL="0" lvl="0" indent="0" algn="l" defTabSz="533400">
            <a:lnSpc>
              <a:spcPct val="100000"/>
            </a:lnSpc>
            <a:spcBef>
              <a:spcPct val="0"/>
            </a:spcBef>
            <a:spcAft>
              <a:spcPct val="35000"/>
            </a:spcAft>
            <a:buNone/>
          </a:pPr>
          <a:r>
            <a:rPr lang="en-GB" sz="1200" b="0" i="0" kern="1200"/>
            <a:t>Source Control</a:t>
          </a:r>
          <a:endParaRPr lang="en-US" sz="1200" kern="1200"/>
        </a:p>
      </dsp:txBody>
      <dsp:txXfrm>
        <a:off x="4218406" y="1067515"/>
        <a:ext cx="1793325" cy="1630709"/>
      </dsp:txXfrm>
    </dsp:sp>
    <dsp:sp modelId="{0E0EA784-5382-4404-8C33-69B422088AC6}">
      <dsp:nvSpPr>
        <dsp:cNvPr id="0" name=""/>
        <dsp:cNvSpPr/>
      </dsp:nvSpPr>
      <dsp:spPr>
        <a:xfrm>
          <a:off x="6325563" y="922"/>
          <a:ext cx="627663" cy="627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Social Issues:</a:t>
          </a:r>
          <a:endParaRPr lang="en-US" sz="1500" b="1" kern="1200" dirty="0"/>
        </a:p>
      </dsp:txBody>
      <dsp:txXfrm>
        <a:off x="6325563" y="744570"/>
        <a:ext cx="1793325" cy="268998"/>
      </dsp:txXfrm>
    </dsp:sp>
    <dsp:sp modelId="{B363678E-E68B-4EDA-BD98-BD2657A52D91}">
      <dsp:nvSpPr>
        <dsp:cNvPr id="0" name=""/>
        <dsp:cNvSpPr/>
      </dsp:nvSpPr>
      <dsp:spPr>
        <a:xfrm>
          <a:off x="6325563"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Free Text Content and Content Sharing</a:t>
          </a:r>
        </a:p>
      </dsp:txBody>
      <dsp:txXfrm>
        <a:off x="6325563" y="1067515"/>
        <a:ext cx="1793325" cy="1630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81193" y="-2101491"/>
          <a:ext cx="259735"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3" y="45348"/>
        <a:ext cx="4515378" cy="234377"/>
      </dsp:txXfrm>
    </dsp:sp>
    <dsp:sp modelId="{BB501572-0CC0-45BB-90EE-95E181486F6F}">
      <dsp:nvSpPr>
        <dsp:cNvPr id="0" name=""/>
        <dsp:cNvSpPr/>
      </dsp:nvSpPr>
      <dsp:spPr>
        <a:xfrm>
          <a:off x="0" y="202"/>
          <a:ext cx="2547032" cy="3246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5849" y="16051"/>
        <a:ext cx="2515334" cy="292971"/>
      </dsp:txXfrm>
    </dsp:sp>
    <dsp:sp modelId="{3AB93EBD-25CC-477F-A69A-79A77DAE9199}">
      <dsp:nvSpPr>
        <dsp:cNvPr id="0" name=""/>
        <dsp:cNvSpPr/>
      </dsp:nvSpPr>
      <dsp:spPr>
        <a:xfrm rot="5400000">
          <a:off x="4681193" y="-1760587"/>
          <a:ext cx="259735" cy="4528057"/>
        </a:xfrm>
        <a:prstGeom prst="round2SameRect">
          <a:avLst/>
        </a:prstGeom>
        <a:solidFill>
          <a:schemeClr val="accent5">
            <a:tint val="40000"/>
            <a:alpha val="90000"/>
            <a:hueOff val="-2684388"/>
            <a:satOff val="485"/>
            <a:lumOff val="-170"/>
            <a:alphaOff val="0"/>
          </a:schemeClr>
        </a:solidFill>
        <a:ln w="12700" cap="flat" cmpd="sng" algn="ctr">
          <a:solidFill>
            <a:schemeClr val="accent5">
              <a:tint val="40000"/>
              <a:alpha val="90000"/>
              <a:hueOff val="-2684388"/>
              <a:satOff val="485"/>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3" y="386252"/>
        <a:ext cx="4515378" cy="234377"/>
      </dsp:txXfrm>
    </dsp:sp>
    <dsp:sp modelId="{BEFF7C2D-6D52-44E1-803D-6F21CB8CC950}">
      <dsp:nvSpPr>
        <dsp:cNvPr id="0" name=""/>
        <dsp:cNvSpPr/>
      </dsp:nvSpPr>
      <dsp:spPr>
        <a:xfrm>
          <a:off x="0" y="341106"/>
          <a:ext cx="2547032" cy="324669"/>
        </a:xfrm>
        <a:prstGeom prst="round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5849" y="356955"/>
        <a:ext cx="2515334" cy="292971"/>
      </dsp:txXfrm>
    </dsp:sp>
    <dsp:sp modelId="{9832E28A-6E53-4A7B-B75C-FFCB437B84CB}">
      <dsp:nvSpPr>
        <dsp:cNvPr id="0" name=""/>
        <dsp:cNvSpPr/>
      </dsp:nvSpPr>
      <dsp:spPr>
        <a:xfrm rot="5400000">
          <a:off x="4681193" y="-1419684"/>
          <a:ext cx="259735" cy="4528057"/>
        </a:xfrm>
        <a:prstGeom prst="round2SameRect">
          <a:avLst/>
        </a:prstGeom>
        <a:solidFill>
          <a:schemeClr val="accent5">
            <a:tint val="40000"/>
            <a:alpha val="90000"/>
            <a:hueOff val="-5368776"/>
            <a:satOff val="970"/>
            <a:lumOff val="-340"/>
            <a:alphaOff val="0"/>
          </a:schemeClr>
        </a:solidFill>
        <a:ln w="12700" cap="flat" cmpd="sng" algn="ctr">
          <a:solidFill>
            <a:schemeClr val="accent5">
              <a:tint val="40000"/>
              <a:alpha val="90000"/>
              <a:hueOff val="-5368776"/>
              <a:satOff val="970"/>
              <a:lumOff val="-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3" y="727155"/>
        <a:ext cx="4515378" cy="234377"/>
      </dsp:txXfrm>
    </dsp:sp>
    <dsp:sp modelId="{C400AFC9-5824-4DDE-BE62-A5B1EE442D81}">
      <dsp:nvSpPr>
        <dsp:cNvPr id="0" name=""/>
        <dsp:cNvSpPr/>
      </dsp:nvSpPr>
      <dsp:spPr>
        <a:xfrm>
          <a:off x="0" y="682009"/>
          <a:ext cx="2547032" cy="324669"/>
        </a:xfrm>
        <a:prstGeom prst="round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5849" y="697858"/>
        <a:ext cx="2515334" cy="292971"/>
      </dsp:txXfrm>
    </dsp:sp>
    <dsp:sp modelId="{AA9C79CB-D817-4114-841F-C5A03CE720C1}">
      <dsp:nvSpPr>
        <dsp:cNvPr id="0" name=""/>
        <dsp:cNvSpPr/>
      </dsp:nvSpPr>
      <dsp:spPr>
        <a:xfrm rot="5400000">
          <a:off x="4681193" y="-1078780"/>
          <a:ext cx="259735" cy="4528057"/>
        </a:xfrm>
        <a:prstGeom prst="round2SameRect">
          <a:avLst/>
        </a:prstGeom>
        <a:solidFill>
          <a:schemeClr val="accent5">
            <a:tint val="40000"/>
            <a:alpha val="90000"/>
            <a:hueOff val="-8053163"/>
            <a:satOff val="1456"/>
            <a:lumOff val="-510"/>
            <a:alphaOff val="0"/>
          </a:schemeClr>
        </a:solidFill>
        <a:ln w="12700" cap="flat" cmpd="sng" algn="ctr">
          <a:solidFill>
            <a:schemeClr val="accent5">
              <a:tint val="40000"/>
              <a:alpha val="90000"/>
              <a:hueOff val="-8053163"/>
              <a:satOff val="1456"/>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User management, moderation, analysis</a:t>
          </a:r>
          <a:endParaRPr lang="en-US" sz="900" kern="1200" dirty="0"/>
        </a:p>
        <a:p>
          <a:pPr marL="57150" lvl="1" indent="-57150" algn="l" defTabSz="400050">
            <a:lnSpc>
              <a:spcPct val="90000"/>
            </a:lnSpc>
            <a:spcBef>
              <a:spcPct val="0"/>
            </a:spcBef>
            <a:spcAft>
              <a:spcPct val="15000"/>
            </a:spcAft>
            <a:buChar char="•"/>
          </a:pPr>
          <a:r>
            <a:rPr lang="en-GB" sz="900" kern="1200" dirty="0"/>
            <a:t>Objective: Streamline administration</a:t>
          </a:r>
          <a:endParaRPr lang="en-US" sz="900" kern="1200" dirty="0"/>
        </a:p>
      </dsp:txBody>
      <dsp:txXfrm rot="-5400000">
        <a:off x="2547033" y="1068059"/>
        <a:ext cx="4515378" cy="234377"/>
      </dsp:txXfrm>
    </dsp:sp>
    <dsp:sp modelId="{C612A1E2-52D1-41A2-9DE8-1E3CA2B20A43}">
      <dsp:nvSpPr>
        <dsp:cNvPr id="0" name=""/>
        <dsp:cNvSpPr/>
      </dsp:nvSpPr>
      <dsp:spPr>
        <a:xfrm>
          <a:off x="0" y="1022913"/>
          <a:ext cx="2547032" cy="324669"/>
        </a:xfrm>
        <a:prstGeom prst="round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Efficient Administration</a:t>
          </a:r>
          <a:endParaRPr lang="en-US" sz="1400" kern="1200"/>
        </a:p>
      </dsp:txBody>
      <dsp:txXfrm>
        <a:off x="15849" y="1038762"/>
        <a:ext cx="2515334" cy="292971"/>
      </dsp:txXfrm>
    </dsp:sp>
    <dsp:sp modelId="{2B80E3EE-0B31-4004-B686-500B8A223E17}">
      <dsp:nvSpPr>
        <dsp:cNvPr id="0" name=""/>
        <dsp:cNvSpPr/>
      </dsp:nvSpPr>
      <dsp:spPr>
        <a:xfrm rot="5400000">
          <a:off x="4681193" y="-737877"/>
          <a:ext cx="259735" cy="4528057"/>
        </a:xfrm>
        <a:prstGeom prst="round2SameRect">
          <a:avLst/>
        </a:prstGeom>
        <a:solidFill>
          <a:schemeClr val="accent5">
            <a:tint val="40000"/>
            <a:alpha val="90000"/>
            <a:hueOff val="-10737552"/>
            <a:satOff val="1941"/>
            <a:lumOff val="-679"/>
            <a:alphaOff val="0"/>
          </a:schemeClr>
        </a:solidFill>
        <a:ln w="12700" cap="flat" cmpd="sng" algn="ctr">
          <a:solidFill>
            <a:schemeClr val="accent5">
              <a:tint val="40000"/>
              <a:alpha val="90000"/>
              <a:hueOff val="-10737552"/>
              <a:satOff val="1941"/>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3" y="1408962"/>
        <a:ext cx="4515378" cy="234377"/>
      </dsp:txXfrm>
    </dsp:sp>
    <dsp:sp modelId="{D5B44A04-DF22-4BA3-B3EF-C95540CEAFA9}">
      <dsp:nvSpPr>
        <dsp:cNvPr id="0" name=""/>
        <dsp:cNvSpPr/>
      </dsp:nvSpPr>
      <dsp:spPr>
        <a:xfrm>
          <a:off x="0" y="1363816"/>
          <a:ext cx="2547032" cy="324669"/>
        </a:xfrm>
        <a:prstGeom prst="round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5849" y="1379665"/>
        <a:ext cx="2515334" cy="292971"/>
      </dsp:txXfrm>
    </dsp:sp>
    <dsp:sp modelId="{C9990644-9916-4C09-AD1C-D8BC9A7CFA21}">
      <dsp:nvSpPr>
        <dsp:cNvPr id="0" name=""/>
        <dsp:cNvSpPr/>
      </dsp:nvSpPr>
      <dsp:spPr>
        <a:xfrm rot="5400000">
          <a:off x="4681193" y="-396973"/>
          <a:ext cx="259735" cy="4528057"/>
        </a:xfrm>
        <a:prstGeom prst="round2SameRect">
          <a:avLst/>
        </a:prstGeom>
        <a:solidFill>
          <a:schemeClr val="accent5">
            <a:tint val="40000"/>
            <a:alpha val="90000"/>
            <a:hueOff val="-13421938"/>
            <a:satOff val="2426"/>
            <a:lumOff val="-849"/>
            <a:alphaOff val="0"/>
          </a:schemeClr>
        </a:solidFill>
        <a:ln w="12700" cap="flat" cmpd="sng" algn="ctr">
          <a:solidFill>
            <a:schemeClr val="accent5">
              <a:tint val="40000"/>
              <a:alpha val="90000"/>
              <a:hueOff val="-13421938"/>
              <a:satOff val="2426"/>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3" y="1749866"/>
        <a:ext cx="4515378" cy="234377"/>
      </dsp:txXfrm>
    </dsp:sp>
    <dsp:sp modelId="{2714C6B7-EA75-4802-B3C7-CA41BD2C06BD}">
      <dsp:nvSpPr>
        <dsp:cNvPr id="0" name=""/>
        <dsp:cNvSpPr/>
      </dsp:nvSpPr>
      <dsp:spPr>
        <a:xfrm>
          <a:off x="0" y="1704719"/>
          <a:ext cx="2547032" cy="324669"/>
        </a:xfrm>
        <a:prstGeom prst="round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5849" y="1720568"/>
        <a:ext cx="2515334" cy="292971"/>
      </dsp:txXfrm>
    </dsp:sp>
    <dsp:sp modelId="{49CDC7FB-1C6C-4696-A6F9-9C114BDA3C4C}">
      <dsp:nvSpPr>
        <dsp:cNvPr id="0" name=""/>
        <dsp:cNvSpPr/>
      </dsp:nvSpPr>
      <dsp:spPr>
        <a:xfrm rot="5400000">
          <a:off x="4681193" y="-56070"/>
          <a:ext cx="259735"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3" y="2090769"/>
        <a:ext cx="4515378" cy="234377"/>
      </dsp:txXfrm>
    </dsp:sp>
    <dsp:sp modelId="{6BCD2E1B-F0C2-41CF-B6F1-1E4104DDFECE}">
      <dsp:nvSpPr>
        <dsp:cNvPr id="0" name=""/>
        <dsp:cNvSpPr/>
      </dsp:nvSpPr>
      <dsp:spPr>
        <a:xfrm>
          <a:off x="0" y="2045623"/>
          <a:ext cx="2547032" cy="324669"/>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5849" y="2061472"/>
        <a:ext cx="2515334" cy="2929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Presentation Layer: Web application containerized using Docker. Responsible for rendering the user interface and communication with other layers.</a:t>
            </a:r>
          </a:p>
          <a:p>
            <a:pPr algn="l">
              <a:buFont typeface="+mj-lt"/>
              <a:buAutoNum type="arabicPeriod"/>
            </a:pPr>
            <a:r>
              <a:rPr lang="en-GB" b="0" i="0" dirty="0">
                <a:solidFill>
                  <a:srgbClr val="D1D5DB"/>
                </a:solidFill>
                <a:effectLst/>
                <a:latin typeface="Abadi" panose="020B0604020104020204" pitchFamily="34" charset="0"/>
              </a:rPr>
              <a:t>Business Logic Layer: Services implementing the application's business logic. Communicates with the persistence layer for data retrieval and persistence, and with the presentation layer for data exchange.</a:t>
            </a:r>
          </a:p>
          <a:p>
            <a:pPr algn="l">
              <a:buFont typeface="+mj-lt"/>
              <a:buAutoNum type="arabicPeriod"/>
            </a:pPr>
            <a:r>
              <a:rPr lang="en-GB" b="0" i="0" dirty="0">
                <a:solidFill>
                  <a:srgbClr val="D1D5DB"/>
                </a:solidFill>
                <a:effectLst/>
                <a:latin typeface="Abadi" panose="020B0604020104020204" pitchFamily="34" charset="0"/>
              </a:rPr>
              <a:t>Persistence Layer: Neo4j database containerized using Docker. Responsible for data storage and retrieval. Communicates with the business logic layer for data access.</a:t>
            </a:r>
          </a:p>
          <a:p>
            <a:pPr algn="l">
              <a:buFont typeface="+mj-lt"/>
              <a:buAutoNum type="arabicPeriod"/>
            </a:pPr>
            <a:r>
              <a:rPr lang="en-GB" b="0" i="0" dirty="0">
                <a:solidFill>
                  <a:srgbClr val="D1D5DB"/>
                </a:solidFill>
                <a:effectLst/>
                <a:latin typeface="Abadi" panose="020B0604020104020204" pitchFamily="34" charset="0"/>
              </a:rPr>
              <a:t>Single Sign-On Layer: Handles user authentication and authorization. Generates access tokens for application resource access.</a:t>
            </a:r>
          </a:p>
          <a:p>
            <a:pPr algn="l">
              <a:buFont typeface="+mj-lt"/>
              <a:buAutoNum type="arabicPeriod"/>
            </a:pPr>
            <a:r>
              <a:rPr lang="en-GB" b="0" i="0" dirty="0">
                <a:solidFill>
                  <a:srgbClr val="D1D5DB"/>
                </a:solidFill>
                <a:effectLst/>
                <a:latin typeface="Abadi" panose="020B0604020104020204" pitchFamily="34" charset="0"/>
              </a:rPr>
              <a:t>Container Orchestration Layer: Manages application and database containers. Ensures container health, accessibility, and availability.</a:t>
            </a:r>
          </a:p>
          <a:p>
            <a:endParaRPr lang="en-GB" dirty="0"/>
          </a:p>
        </p:txBody>
      </p:sp>
    </p:spTree>
    <p:extLst>
      <p:ext uri="{BB962C8B-B14F-4D97-AF65-F5344CB8AC3E}">
        <p14:creationId xmlns:p14="http://schemas.microsoft.com/office/powerpoint/2010/main" val="10027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dirty="0">
                <a:effectLst/>
              </a:rPr>
              <a:t>The size of MHR makes operations difficult - it's not so small that everyone knows each other but not large enough to work in individual departments/ entities successfully. This leads to projects occurring which could be beneficial to others work but they have no sight that it is happening.</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r>
              <a:rPr lang="en-GB" b="0" i="0" dirty="0">
                <a:effectLst/>
                <a:latin typeface="Abadi" panose="020B0604020104020204" pitchFamily="34" charset="0"/>
              </a:rPr>
              <a:t>The Product Design team and the Service Desk team were independently reviewing the process of sharing knowledge articles with customers to ensure consistent content. The projects were being conducted simultaneously but without knowledge of each other. Fortunately, the teams realized the overlap and joined forces, but this collaboration could have been identified earlier if a knowledge sharing platform had been in place.</a:t>
            </a:r>
          </a:p>
          <a:p>
            <a:br>
              <a:rPr lang="en-GB" dirty="0"/>
            </a:br>
            <a:endParaRPr lang="en-GB" b="0" i="0" dirty="0">
              <a:solidFill>
                <a:srgbClr val="D1D5DB"/>
              </a:solidFill>
              <a:effectLst/>
              <a:latin typeface="Abadi" panose="020B06040201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GB" b="0" i="0" dirty="0">
                <a:solidFill>
                  <a:srgbClr val="374151"/>
                </a:solidFill>
                <a:effectLst/>
                <a:latin typeface="Abadi" panose="020B0604020104020204" pitchFamily="34" charset="0"/>
              </a:rPr>
            </a:br>
            <a:r>
              <a:rPr lang="en-GB" b="0" i="0" dirty="0">
                <a:solidFill>
                  <a:srgbClr val="374151"/>
                </a:solidFill>
                <a:effectLst/>
                <a:latin typeface="Abadi" panose="020B0604020104020204" pitchFamily="34" charset="0"/>
              </a:rPr>
              <a:t>Slide: Professional, Ethical, Legal, and Social Issues</a:t>
            </a:r>
          </a:p>
          <a:p>
            <a:pPr algn="l"/>
            <a:r>
              <a:rPr lang="en-GB" b="0" i="0" dirty="0">
                <a:solidFill>
                  <a:srgbClr val="374151"/>
                </a:solidFill>
                <a:effectLst/>
                <a:latin typeface="Abadi" panose="020B0604020104020204" pitchFamily="34" charset="0"/>
              </a:rPr>
              <a:t>Professional, Ethical, and 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Integrating BCS Code of Conduct</a:t>
            </a:r>
          </a:p>
          <a:p>
            <a:pPr algn="l"/>
            <a:r>
              <a:rPr lang="en-GB" b="0" i="0" dirty="0">
                <a:solidFill>
                  <a:srgbClr val="000000"/>
                </a:solidFill>
                <a:effectLst/>
                <a:latin typeface="Abadi" panose="020B0604020104020204" pitchFamily="34" charset="0"/>
              </a:rPr>
              <a:t>Working together to address issues in your profession and in wider society, you want everyone to have access to IT. You share what you know, uphold standards and conduct yourself professionally and fairly at all times.</a:t>
            </a:r>
          </a:p>
          <a:p>
            <a:pPr algn="l"/>
            <a:r>
              <a:rPr lang="en-GB" b="1" i="0" dirty="0">
                <a:solidFill>
                  <a:srgbClr val="000000"/>
                </a:solidFill>
                <a:effectLst/>
                <a:latin typeface="Abadi" panose="020B0604020104020204" pitchFamily="34" charset="0"/>
              </a:rPr>
              <a:t>PUBLIC INTEREST</a:t>
            </a:r>
            <a:endParaRPr lang="en-GB" b="0" i="0" dirty="0">
              <a:solidFill>
                <a:srgbClr val="000000"/>
              </a:solidFill>
              <a:effectLst/>
              <a:latin typeface="Abadi" panose="020B0604020104020204" pitchFamily="34" charset="0"/>
            </a:endParaRPr>
          </a:p>
          <a:p>
            <a:pPr algn="l"/>
            <a:r>
              <a:rPr lang="en-GB" b="0" i="0" dirty="0">
                <a:solidFill>
                  <a:srgbClr val="000000"/>
                </a:solidFill>
                <a:effectLst/>
                <a:latin typeface="Abadi" panose="020B0604020104020204" pitchFamily="34" charset="0"/>
              </a:rPr>
              <a:t>You shall:</a:t>
            </a:r>
          </a:p>
          <a:p>
            <a:pPr algn="l">
              <a:buFont typeface="+mj-lt"/>
              <a:buAutoNum type="arabicPeriod"/>
            </a:pPr>
            <a:r>
              <a:rPr lang="en-GB" b="0" i="0" dirty="0">
                <a:solidFill>
                  <a:srgbClr val="000000"/>
                </a:solidFill>
                <a:effectLst/>
                <a:latin typeface="Abadi" panose="020B0604020104020204" pitchFamily="34" charset="0"/>
              </a:rPr>
              <a:t>have due regard for public health, privacy, security and wellbeing of others and the environment;</a:t>
            </a:r>
          </a:p>
          <a:p>
            <a:pPr algn="l">
              <a:buFont typeface="+mj-lt"/>
              <a:buAutoNum type="arabicPeriod"/>
            </a:pPr>
            <a:r>
              <a:rPr lang="en-GB" b="0" i="0" dirty="0">
                <a:solidFill>
                  <a:srgbClr val="000000"/>
                </a:solidFill>
                <a:effectLst/>
                <a:latin typeface="Abadi" panose="020B0604020104020204" pitchFamily="34" charset="0"/>
              </a:rPr>
              <a:t>have due regard for the legitimate rights of third parties;</a:t>
            </a:r>
          </a:p>
          <a:p>
            <a:pPr algn="l">
              <a:buFont typeface="+mj-lt"/>
              <a:buAutoNum type="arabicPeriod"/>
            </a:pPr>
            <a:r>
              <a:rPr lang="en-GB" b="0" i="0" dirty="0">
                <a:solidFill>
                  <a:srgbClr val="000000"/>
                </a:solidFill>
                <a:effectLst/>
                <a:latin typeface="Abadi" panose="020B0604020104020204" pitchFamily="34" charset="0"/>
              </a:rPr>
              <a:t>conduct your professional activities without discrimination on the grounds of sex, sexual orientation, marital status, nationality, colour, race, ethnic origin, religion, age or disability, or of any other condition or requirement;</a:t>
            </a:r>
          </a:p>
          <a:p>
            <a:pPr algn="l">
              <a:buFont typeface="+mj-lt"/>
              <a:buAutoNum type="arabicPeriod"/>
            </a:pPr>
            <a:r>
              <a:rPr lang="en-GB" b="0" i="0" dirty="0">
                <a:solidFill>
                  <a:srgbClr val="000000"/>
                </a:solidFill>
                <a:effectLst/>
                <a:latin typeface="Abadi" panose="020B0604020104020204" pitchFamily="34" charset="0"/>
              </a:rPr>
              <a:t>promote equal access to the benefits of IT and seek to promote the inclusion of all sectors in society wherever opportunities arise.</a:t>
            </a:r>
          </a:p>
          <a:p>
            <a:pPr lvl="1"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buFont typeface="Arial" panose="020B0604020202020204" pitchFamily="34" charset="0"/>
              <a:buChar char="•"/>
            </a:pPr>
            <a:r>
              <a:rPr lang="en-GB" b="0" i="0" dirty="0">
                <a:solidFill>
                  <a:srgbClr val="374151"/>
                </a:solidFill>
                <a:effectLst/>
                <a:latin typeface="Abadi" panose="020B0604020104020204" pitchFamily="34" charset="0"/>
              </a:rPr>
              <a:t>Confidentiality and data privacy</a:t>
            </a:r>
          </a:p>
          <a:p>
            <a:pPr algn="l">
              <a:buFont typeface="Arial" panose="020B0604020202020204" pitchFamily="34" charset="0"/>
              <a:buChar char="•"/>
            </a:pPr>
            <a:r>
              <a:rPr lang="en-GB" b="0" i="0" dirty="0">
                <a:solidFill>
                  <a:srgbClr val="374151"/>
                </a:solidFill>
                <a:effectLst/>
                <a:latin typeface="Abadi" panose="020B0604020104020204" pitchFamily="34" charset="0"/>
              </a:rPr>
              <a:t>Compliance with industry regulations</a:t>
            </a:r>
          </a:p>
          <a:p>
            <a:pPr algn="l">
              <a:buFont typeface="Arial" panose="020B0604020202020204" pitchFamily="34" charset="0"/>
              <a:buChar char="•"/>
            </a:pPr>
            <a:r>
              <a:rPr lang="en-GB" b="0" i="0" dirty="0">
                <a:solidFill>
                  <a:srgbClr val="374151"/>
                </a:solidFill>
                <a:effectLst/>
                <a:latin typeface="Abadi" panose="020B0604020104020204" pitchFamily="34" charset="0"/>
              </a:rPr>
              <a:t>Quality assurance and accuracy of information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protection</a:t>
            </a:r>
          </a:p>
          <a:p>
            <a:pPr algn="l">
              <a:buFont typeface="Arial" panose="020B0604020202020204" pitchFamily="34" charset="0"/>
              <a:buChar char="•"/>
            </a:pPr>
            <a:r>
              <a:rPr lang="en-GB" b="0" i="0" dirty="0">
                <a:solidFill>
                  <a:srgbClr val="374151"/>
                </a:solidFill>
                <a:effectLst/>
                <a:latin typeface="Abadi" panose="020B0604020104020204" pitchFamily="34" charset="0"/>
              </a:rPr>
              <a:t>Ethical considerations and responsible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 training and awareness</a:t>
            </a:r>
          </a:p>
          <a:p>
            <a:pPr algn="l">
              <a:buFont typeface="Arial" panose="020B0604020202020204" pitchFamily="34" charset="0"/>
              <a:buChar char="•"/>
            </a:pPr>
            <a:r>
              <a:rPr lang="en-GB" b="0" i="0" dirty="0">
                <a:solidFill>
                  <a:srgbClr val="374151"/>
                </a:solidFill>
                <a:effectLst/>
                <a:latin typeface="Abadi" panose="020B0604020104020204" pitchFamily="34" charset="0"/>
              </a:rPr>
              <a:t>User accountability and responsibility</a:t>
            </a:r>
          </a:p>
          <a:p>
            <a:pPr algn="l"/>
            <a:r>
              <a:rPr lang="en-GB" b="0" i="0" dirty="0">
                <a:solidFill>
                  <a:srgbClr val="374151"/>
                </a:solidFill>
                <a:effectLst/>
                <a:latin typeface="Abadi" panose="020B0604020104020204" pitchFamily="34" charset="0"/>
              </a:rPr>
              <a:t>Social Issues:</a:t>
            </a:r>
          </a:p>
          <a:p>
            <a:pPr lvl="0">
              <a:lnSpc>
                <a:spcPct val="100000"/>
              </a:lnSpc>
            </a:pPr>
            <a:r>
              <a:rPr lang="en-GB" dirty="0"/>
              <a:t>Admins will be allowed to manage all content within the system</a:t>
            </a:r>
          </a:p>
          <a:p>
            <a:pPr lvl="0">
              <a:lnSpc>
                <a:spcPct val="100000"/>
              </a:lnSpc>
            </a:pPr>
            <a:r>
              <a:rPr lang="en-GB" dirty="0"/>
              <a:t>Admins will have a list of verified domains and users may only share information from these domains</a:t>
            </a:r>
            <a:endParaRPr lang="en-US" dirty="0"/>
          </a:p>
          <a:p>
            <a:pPr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endParaRPr lang="en-GB" b="0" i="0" dirty="0">
              <a:solidFill>
                <a:srgbClr val="374151"/>
              </a:solidFill>
              <a:effectLst/>
              <a:latin typeface="Abadi" panose="020B0604020104020204" pitchFamily="34" charset="0"/>
            </a:endParaRPr>
          </a:p>
          <a:p>
            <a:pPr algn="l"/>
            <a:r>
              <a:rPr lang="en-GB" b="0" i="0" dirty="0">
                <a:solidFill>
                  <a:srgbClr val="374151"/>
                </a:solidFill>
                <a:effectLst/>
                <a:latin typeface="Abadi" panose="020B0604020104020204" pitchFamily="34" charset="0"/>
              </a:rPr>
              <a:t>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 Intellectual Property, Data Ownership, and Source Control</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of Content</a:t>
            </a:r>
          </a:p>
          <a:p>
            <a:pPr algn="l">
              <a:buFont typeface="Arial" panose="020B0604020202020204" pitchFamily="34" charset="0"/>
              <a:buChar char="•"/>
            </a:pPr>
            <a:r>
              <a:rPr lang="en-GB" b="0" i="0" dirty="0">
                <a:solidFill>
                  <a:srgbClr val="374151"/>
                </a:solidFill>
                <a:effectLst/>
                <a:latin typeface="Abadi" panose="020B0604020104020204" pitchFamily="34" charset="0"/>
              </a:rPr>
              <a:t>Data Ownership</a:t>
            </a:r>
          </a:p>
          <a:p>
            <a:pPr algn="l">
              <a:buFont typeface="Arial" panose="020B0604020202020204" pitchFamily="34" charset="0"/>
              <a:buChar char="•"/>
            </a:pPr>
            <a:r>
              <a:rPr lang="en-GB" b="0" i="0" dirty="0">
                <a:solidFill>
                  <a:srgbClr val="374151"/>
                </a:solidFill>
                <a:effectLst/>
                <a:latin typeface="Abadi" panose="020B0604020104020204" pitchFamily="34" charset="0"/>
              </a:rPr>
              <a:t>Source Control</a:t>
            </a:r>
          </a:p>
        </p:txBody>
      </p:sp>
    </p:spTree>
    <p:extLst>
      <p:ext uri="{BB962C8B-B14F-4D97-AF65-F5344CB8AC3E}">
        <p14:creationId xmlns:p14="http://schemas.microsoft.com/office/powerpoint/2010/main" val="1623067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6/13/2023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6/13/2023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6.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5.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6.png"/><Relationship Id="rId9" Type="http://schemas.microsoft.com/office/2007/relationships/diagramDrawing" Target="../diagrams/drawing13.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png"/><Relationship Id="rId7" Type="http://schemas.openxmlformats.org/officeDocument/2006/relationships/diagramLayout" Target="../diagrams/layout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5.xml"/><Relationship Id="rId5" Type="http://schemas.openxmlformats.org/officeDocument/2006/relationships/image" Target="../media/image6.png"/><Relationship Id="rId10" Type="http://schemas.microsoft.com/office/2007/relationships/diagramDrawing" Target="../diagrams/drawing15.xml"/><Relationship Id="rId4" Type="http://schemas.openxmlformats.org/officeDocument/2006/relationships/image" Target="../media/image5.png"/><Relationship Id="rId9" Type="http://schemas.openxmlformats.org/officeDocument/2006/relationships/diagramColors" Target="../diagrams/colors15.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png"/><Relationship Id="rId9" Type="http://schemas.microsoft.com/office/2007/relationships/diagramDrawing" Target="../diagrams/drawing16.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1.png"/><Relationship Id="rId7" Type="http://schemas.openxmlformats.org/officeDocument/2006/relationships/diagramQuickStyle" Target="../diagrams/quickStyle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6.png"/><Relationship Id="rId9" Type="http://schemas.microsoft.com/office/2007/relationships/diagramDrawing" Target="../diagrams/drawing1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86819495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19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925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22460259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85" name="Group 62">
            <a:extLst>
              <a:ext uri="{FF2B5EF4-FFF2-40B4-BE49-F238E27FC236}">
                <a16:creationId xmlns:a16="http://schemas.microsoft.com/office/drawing/2014/main" id="{4050A4B3-C32C-4322-B92D-C077623C3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64" name="Rectangle 63">
              <a:extLst>
                <a:ext uri="{FF2B5EF4-FFF2-40B4-BE49-F238E27FC236}">
                  <a16:creationId xmlns:a16="http://schemas.microsoft.com/office/drawing/2014/main" id="{1A9A51A9-AA1B-4283-BF13-6F1D63FDD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685DFA7-77F5-4963-B6BD-9BCF3D04506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3"/>
          <a:srcRect l="15317" r="1" b="1"/>
          <a:stretch/>
        </p:blipFill>
        <p:spPr>
          <a:xfrm>
            <a:off x="5660857" y="10"/>
            <a:ext cx="3480760" cy="3175244"/>
          </a:xfrm>
          <a:prstGeom prst="rect">
            <a:avLst/>
          </a:prstGeom>
          <a:ln>
            <a:noFill/>
          </a:ln>
          <a:effectLst/>
        </p:spPr>
      </p:pic>
      <p:sp>
        <p:nvSpPr>
          <p:cNvPr id="67" name="Rectangle 66">
            <a:extLst>
              <a:ext uri="{FF2B5EF4-FFF2-40B4-BE49-F238E27FC236}">
                <a16:creationId xmlns:a16="http://schemas.microsoft.com/office/drawing/2014/main" id="{7974EFF1-6555-4277-8547-1C92974E7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t>UX Designs</a:t>
            </a:r>
          </a:p>
        </p:txBody>
      </p:sp>
      <p:pic>
        <p:nvPicPr>
          <p:cNvPr id="86" name="Picture 68">
            <a:extLst>
              <a:ext uri="{FF2B5EF4-FFF2-40B4-BE49-F238E27FC236}">
                <a16:creationId xmlns:a16="http://schemas.microsoft.com/office/drawing/2014/main" id="{5974BEAF-D0A0-45D8-852C-637D4C6E2C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4817409"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Prioritization of accessibility, simplicity, and inclusion</a:t>
            </a:r>
          </a:p>
          <a:p>
            <a:r>
              <a:rPr lang="en-GB" sz="1500" dirty="0"/>
              <a:t>User-friendly interfaces and intuitive design principles</a:t>
            </a:r>
          </a:p>
          <a:p>
            <a:r>
              <a:rPr lang="en-GB" sz="1500" dirty="0"/>
              <a:t>Integration of ethical principles for a responsible software development environment</a:t>
            </a:r>
          </a:p>
          <a:p>
            <a:r>
              <a:rPr lang="en-GB" sz="1500" dirty="0"/>
              <a:t>Efficient and responsible user experience</a:t>
            </a:r>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2" b="27555"/>
          <a:stretch/>
        </p:blipFill>
        <p:spPr>
          <a:xfrm>
            <a:off x="5660856" y="3175254"/>
            <a:ext cx="3483144" cy="1968246"/>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228600" defTabSz="914400">
              <a:spcAft>
                <a:spcPts val="600"/>
              </a:spcAft>
              <a:buFont typeface="Arial" panose="020B0604020202020204" pitchFamily="34" charset="0"/>
              <a:buChar char="•"/>
            </a:pPr>
            <a:r>
              <a:rPr lang="en-US" sz="1500">
                <a:effectLst/>
              </a:rPr>
              <a:t>MHR is a leading HR &amp; Payroll service provider who strives for continuous evolution of its product, which requires mass research be shared across the business.</a:t>
            </a:r>
            <a:endParaRPr lang="en-US" sz="150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3369797409"/>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Tagging System and Search Functionality:</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289422854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211078624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June 1,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June 2, 2023). </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2176</TotalTime>
  <Words>5249</Words>
  <Application>Microsoft Office PowerPoint</Application>
  <PresentationFormat>On-screen Show (16:9)</PresentationFormat>
  <Paragraphs>487</Paragraphs>
  <Slides>51</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Times New Roman</vt:lpstr>
      <vt:lpstr>Abadi</vt:lpstr>
      <vt:lpstr>Verdana</vt:lpstr>
      <vt:lpstr>Arial</vt:lpstr>
      <vt:lpstr>Tenorite</vt:lpstr>
      <vt:lpstr>Calibri</vt:lpstr>
      <vt:lpstr>Trebuchet MS</vt:lpstr>
      <vt:lpstr>Symbol</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270</cp:revision>
  <dcterms:modified xsi:type="dcterms:W3CDTF">2023-06-13T22:05:53Z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